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88" r:id="rId3"/>
    <p:sldId id="301" r:id="rId4"/>
    <p:sldId id="264" r:id="rId5"/>
    <p:sldId id="298" r:id="rId6"/>
    <p:sldId id="299" r:id="rId7"/>
    <p:sldId id="300" r:id="rId8"/>
    <p:sldId id="292" r:id="rId9"/>
    <p:sldId id="293" r:id="rId10"/>
    <p:sldId id="294" r:id="rId11"/>
    <p:sldId id="296" r:id="rId12"/>
    <p:sldId id="297" r:id="rId13"/>
    <p:sldId id="302" r:id="rId14"/>
    <p:sldId id="305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08" autoAdjust="0"/>
    <p:restoredTop sz="94660"/>
  </p:normalViewPr>
  <p:slideViewPr>
    <p:cSldViewPr>
      <p:cViewPr>
        <p:scale>
          <a:sx n="82" d="100"/>
          <a:sy n="82" d="100"/>
        </p:scale>
        <p:origin x="-2532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02122-9098-4650-BC2C-46F6FDEA1D53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44A7B-4630-4E32-BC36-B9395ED48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B688-D083-43D8-8B21-213EE7596578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E4ECF-7617-45F2-872D-768BB0554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7725-BD5F-46CE-A6E0-1CDA4EEB5EE8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31266-5679-4F1A-B40A-6CED22D43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DD882-26E0-47B5-B4EC-BAA045CF7138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38D81-72F8-47F0-AE71-8A4DE1B1C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9C5AC-BB18-42EB-900B-D073B5D3A01C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D91FF-A118-40FA-B0FB-2B231D9E4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15C5C-7099-4EFA-B390-AD53135E9210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9D0AF-697A-427A-AE44-15A382C08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945B7-F086-4CD3-84E1-D4FB440A37AA}" type="datetimeFigureOut">
              <a:rPr lang="ru-RU"/>
              <a:pPr>
                <a:defRPr/>
              </a:pPr>
              <a:t>05.03.2020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C7D0D5-9456-4233-811F-21583428B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4" r:id="rId3"/>
    <p:sldLayoutId id="2147483755" r:id="rId4"/>
    <p:sldLayoutId id="2147483756" r:id="rId5"/>
    <p:sldLayoutId id="2147483757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75656" y="3284984"/>
            <a:ext cx="6915150" cy="2500313"/>
          </a:xfrm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4000" b="1" dirty="0" smtClean="0"/>
              <a:t>«Проектирование адаптированной </a:t>
            </a:r>
            <a:r>
              <a:rPr lang="ru-RU" sz="4000" b="1" dirty="0"/>
              <a:t>основной общеобразовательной программы обучающихся с умственной отсталостью (интеллектуальными нарушениями), вариант </a:t>
            </a:r>
            <a:r>
              <a:rPr lang="ru-RU" sz="4000" b="1" dirty="0" smtClean="0"/>
              <a:t>1»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115559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Особые образовательные потребности обучающихся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29698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1484784"/>
            <a:ext cx="6840760" cy="47244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время, начало, содержание образования, разработка и использование специальных методов и средств обучения,  особая организация обучения, расширение границ образовательного пространства, продолжительность образования и определение круга лиц, участвующих в образовательном процессе. 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4572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200" cap="none" dirty="0" smtClean="0">
                <a:effectLst/>
              </a:rPr>
              <a:t>Планируемые результаты освоения обучающимися АООП</a:t>
            </a:r>
          </a:p>
        </p:txBody>
      </p:sp>
      <p:sp>
        <p:nvSpPr>
          <p:cNvPr id="6451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2921764" y="1484784"/>
            <a:ext cx="42672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dirty="0" smtClean="0"/>
              <a:t>    Вариант 1</a:t>
            </a:r>
          </a:p>
          <a:p>
            <a:r>
              <a:rPr lang="ru-RU" sz="2800" dirty="0" smtClean="0"/>
              <a:t>Личностные</a:t>
            </a:r>
          </a:p>
          <a:p>
            <a:r>
              <a:rPr lang="ru-RU" sz="2800" dirty="0" smtClean="0"/>
              <a:t>Предметные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 flipH="1">
            <a:off x="2752619" y="3117512"/>
            <a:ext cx="647700" cy="862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5178104" y="3030563"/>
            <a:ext cx="8651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095375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539750" y="4149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1493731" y="3981935"/>
            <a:ext cx="1906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Минимальный</a:t>
            </a:r>
          </a:p>
          <a:p>
            <a:r>
              <a:rPr lang="ru-RU" dirty="0"/>
              <a:t> уровень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5178104" y="3875088"/>
            <a:ext cx="215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Достаточный</a:t>
            </a:r>
          </a:p>
          <a:p>
            <a:r>
              <a:rPr lang="ru-RU" dirty="0"/>
              <a:t>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57200" y="4572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200" cap="none" smtClean="0">
                <a:effectLst/>
              </a:rPr>
              <a:t>Система оценки достижения обучающимися планируемых результатов освоения</a:t>
            </a:r>
          </a:p>
        </p:txBody>
      </p:sp>
      <p:sp>
        <p:nvSpPr>
          <p:cNvPr id="6758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95536" y="1554163"/>
            <a:ext cx="7992888" cy="45259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dirty="0" smtClean="0"/>
              <a:t>         Вариант 1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1800" b="1" dirty="0" smtClean="0"/>
              <a:t> Оценка результатов опирается на следующие принципы: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Дифференциация оценки достижений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Объективность оценки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1800" b="1" dirty="0" smtClean="0"/>
              <a:t>Личностные </a:t>
            </a:r>
            <a:r>
              <a:rPr lang="ru-RU" sz="1800" b="1" dirty="0" smtClean="0"/>
              <a:t>и предметные результаты оцениваются в динамике: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0 баллов – нет динамики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1- минимальная </a:t>
            </a:r>
            <a:r>
              <a:rPr lang="ru-RU" sz="1800" dirty="0" err="1" smtClean="0"/>
              <a:t>дин-ка</a:t>
            </a: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dirty="0" smtClean="0"/>
              <a:t>2- удовлетворительная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3- значительная </a:t>
            </a:r>
            <a:r>
              <a:rPr lang="ru-RU" sz="1800" dirty="0" err="1" smtClean="0"/>
              <a:t>дин-ка</a:t>
            </a: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dirty="0" smtClean="0"/>
              <a:t>4- иногда допускает ошибки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5- самостоятельно применяет действие в любой ситуации</a:t>
            </a:r>
          </a:p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Учебный план включает </a:t>
            </a:r>
            <a:r>
              <a:rPr lang="ru-RU" sz="2400" b="1" dirty="0" smtClean="0"/>
              <a:t>обязательные предметные области и коррекционно-развивающую область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299648" cy="4724400"/>
          </a:xfrm>
        </p:spPr>
        <p:txBody>
          <a:bodyPr/>
          <a:lstStyle/>
          <a:p>
            <a:pPr>
              <a:buNone/>
            </a:pPr>
            <a:r>
              <a:rPr lang="ru-RU" sz="2000" u="sng" dirty="0" smtClean="0"/>
              <a:t>Обязательные предметные области учебного плана 1-4 класс:</a:t>
            </a:r>
          </a:p>
          <a:p>
            <a:pPr>
              <a:buNone/>
            </a:pPr>
            <a:r>
              <a:rPr lang="ru-RU" sz="1800" b="1" dirty="0" smtClean="0"/>
              <a:t>Предметная область: Язык и речевая практика.</a:t>
            </a:r>
          </a:p>
          <a:p>
            <a:r>
              <a:rPr lang="ru-RU" sz="1800" dirty="0" smtClean="0"/>
              <a:t>Русский язык.</a:t>
            </a:r>
          </a:p>
          <a:p>
            <a:r>
              <a:rPr lang="ru-RU" sz="1800" dirty="0" smtClean="0"/>
              <a:t>Чтение (Литературное чтение).</a:t>
            </a:r>
          </a:p>
          <a:p>
            <a:r>
              <a:rPr lang="ru-RU" sz="1800" dirty="0" smtClean="0"/>
              <a:t>Речевая практика.</a:t>
            </a:r>
          </a:p>
          <a:p>
            <a:pPr>
              <a:buNone/>
            </a:pPr>
            <a:r>
              <a:rPr lang="ru-RU" sz="1800" b="1" dirty="0" smtClean="0"/>
              <a:t>Предметная область: Математика.</a:t>
            </a:r>
          </a:p>
          <a:p>
            <a:r>
              <a:rPr lang="ru-RU" sz="1800" dirty="0" smtClean="0"/>
              <a:t>Математика (Математика и информатика)</a:t>
            </a:r>
          </a:p>
          <a:p>
            <a:pPr>
              <a:buNone/>
            </a:pPr>
            <a:r>
              <a:rPr lang="ru-RU" sz="1800" b="1" dirty="0" smtClean="0"/>
              <a:t>Предметная область: Естествознание.</a:t>
            </a:r>
          </a:p>
          <a:p>
            <a:r>
              <a:rPr lang="ru-RU" sz="1800" dirty="0" smtClean="0"/>
              <a:t>Мир природы и человека.</a:t>
            </a:r>
          </a:p>
          <a:p>
            <a:pPr>
              <a:buNone/>
            </a:pPr>
            <a:r>
              <a:rPr lang="ru-RU" sz="1800" b="1" dirty="0"/>
              <a:t>Предметная область: Искусство.</a:t>
            </a:r>
          </a:p>
          <a:p>
            <a:r>
              <a:rPr lang="ru-RU" sz="1800" dirty="0"/>
              <a:t>Музыка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Рисование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b="1" dirty="0"/>
              <a:t>Предметная область: Технология.</a:t>
            </a:r>
          </a:p>
          <a:p>
            <a:r>
              <a:rPr lang="ru-RU" sz="1800" dirty="0"/>
              <a:t>Ручной труд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b="1" dirty="0"/>
              <a:t>Предметная область: Физическая культура.</a:t>
            </a:r>
          </a:p>
          <a:p>
            <a:r>
              <a:rPr lang="ru-RU" sz="1800" dirty="0"/>
              <a:t>Физическая культура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Коррекционно-развивающая область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7867600" cy="472440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b="1" dirty="0" smtClean="0"/>
              <a:t>Содержание коррекционно-развивающей области представлено следующими обязательными коррекционными курсами: </a:t>
            </a:r>
          </a:p>
          <a:p>
            <a:r>
              <a:rPr lang="ru-RU" sz="2400" dirty="0" smtClean="0"/>
              <a:t>Коррекционный курс "Ритмика".</a:t>
            </a:r>
          </a:p>
          <a:p>
            <a:r>
              <a:rPr lang="ru-RU" sz="2400" dirty="0" smtClean="0"/>
              <a:t>Коррекционный курс "Логопедические занятия".</a:t>
            </a:r>
          </a:p>
          <a:p>
            <a:r>
              <a:rPr lang="ru-RU" sz="2400" dirty="0" smtClean="0"/>
              <a:t>Коррекционный курс "</a:t>
            </a:r>
            <a:r>
              <a:rPr lang="ru-RU" sz="2400" dirty="0" err="1" smtClean="0"/>
              <a:t>Психокоррекционные</a:t>
            </a:r>
            <a:r>
              <a:rPr lang="ru-RU" sz="2400" dirty="0" smtClean="0"/>
              <a:t> занятия".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Содержание данных  областей может быть дополнено организацией самостоятельно на основании рекомендаций ПМПК, ИПР.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42938" y="-122921"/>
            <a:ext cx="76771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формирования базовых учебных действий</a:t>
            </a:r>
          </a:p>
          <a:p>
            <a:pPr algn="ctr"/>
            <a:endParaRPr lang="ru-RU" sz="2400" b="1" dirty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400" b="1" dirty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125858"/>
              </p:ext>
            </p:extLst>
          </p:nvPr>
        </p:nvGraphicFramePr>
        <p:xfrm>
          <a:off x="428625" y="1071563"/>
          <a:ext cx="7311727" cy="5354638"/>
        </p:xfrm>
        <a:graphic>
          <a:graphicData uri="http://schemas.openxmlformats.org/drawingml/2006/table">
            <a:tbl>
              <a:tblPr/>
              <a:tblGrid>
                <a:gridCol w="7311727"/>
              </a:tblGrid>
              <a:tr h="535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Базовые учебные действия ― это элементарные и необходимые единицы учебной деятельности, формирование которых обеспечивает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овладение содержанием образования обучающимися. БУД обеспечивают становление учебной деятельности ребенка 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умственной отсталостью в основных ее составляющих: познавательной,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регулятивной, коммуникативной, личностной.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/>
              <a:t>Нормативно-правовая база введения ФГОС. </a:t>
            </a:r>
          </a:p>
        </p:txBody>
      </p:sp>
      <p:graphicFrame>
        <p:nvGraphicFramePr>
          <p:cNvPr id="46092" name="Group 1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08104806"/>
              </p:ext>
            </p:extLst>
          </p:nvPr>
        </p:nvGraphicFramePr>
        <p:xfrm>
          <a:off x="323528" y="1628800"/>
          <a:ext cx="7920880" cy="4525963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4525963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Федеральный государственный образовательный стандарт образования обучающихся с умственной отсталостью (интеллектуальными нарушениями). Приказ Министерства образования и науки РФ № 1599 от 19 декабря 2014 г;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1144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АООП включает </a:t>
            </a:r>
            <a:r>
              <a:rPr lang="ru-RU" sz="2400" b="1" dirty="0" smtClean="0"/>
              <a:t>обязательную часть и часть,</a:t>
            </a:r>
            <a:r>
              <a:rPr lang="ru-RU" sz="2400" dirty="0" smtClean="0"/>
              <a:t> формируемую участниками образовательного процесса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772816"/>
            <a:ext cx="7488832" cy="472440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Обязательная часть АООП для обучающихся с легкой умственной отсталостью (интеллектуальными нарушениями) составляет не менее 70%, а часть, формируемая участниками образовательных отношений, не более 30% от общего объема АООП.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428625" y="1428750"/>
            <a:ext cx="8429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АООП содержит три раздела: целевой, содержательный и организационный.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57200" y="4572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АООП. Целевой раздел</a:t>
            </a:r>
            <a:r>
              <a:rPr lang="ru-RU" sz="2800" b="1" cap="none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9637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95536" y="1484784"/>
            <a:ext cx="7992888" cy="4525962"/>
          </a:xfrm>
        </p:spPr>
        <p:txBody>
          <a:bodyPr/>
          <a:lstStyle/>
          <a:p>
            <a:r>
              <a:rPr lang="ru-RU" sz="2800" dirty="0" smtClean="0"/>
              <a:t>Вариант 1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Пояснительная записка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Планируемые результаты освоения обучающимися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легкой умственной отсталостью (интеллектуальными нарушениями)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АООП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Система оценки достижения обучающимися с </a:t>
            </a: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легкой умственной отсталостью (интеллектуальными нарушениями)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планируемых результатов освоения АООП</a:t>
            </a:r>
          </a:p>
          <a:p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57200" y="4572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Содержательный раздел</a:t>
            </a:r>
          </a:p>
        </p:txBody>
      </p:sp>
      <p:sp>
        <p:nvSpPr>
          <p:cNvPr id="7168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539552" y="1484784"/>
            <a:ext cx="8064896" cy="4525962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формирования базовых учебных действий (БУД)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-Программы учебных предметов, курсов коррекционно-развивающей области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-Программа </a:t>
            </a:r>
            <a:r>
              <a:rPr lang="ru-RU" sz="3200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духовно</a:t>
            </a:r>
            <a:r>
              <a:rPr lang="ru-RU" sz="3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нравственного развития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-Программа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Calibri" pitchFamily="34" charset="0"/>
              </a:rPr>
              <a:t>формирования экологической культуры, здорового и безопасного образа жизни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3200" dirty="0" smtClean="0">
                <a:latin typeface="Times New Roman" pitchFamily="18" charset="0"/>
                <a:cs typeface="Calibri" pitchFamily="34" charset="0"/>
              </a:rPr>
              <a:t>- </a:t>
            </a:r>
            <a:r>
              <a:rPr lang="ru-RU" sz="3200" b="1" i="1" u="sng" dirty="0" smtClean="0">
                <a:latin typeface="Times New Roman" pitchFamily="18" charset="0"/>
                <a:cs typeface="Calibri" pitchFamily="34" charset="0"/>
              </a:rPr>
              <a:t>Программа коррекционной работы</a:t>
            </a:r>
            <a:endParaRPr lang="ru-RU" sz="3200" u="sng" dirty="0" smtClean="0">
              <a:latin typeface="Times New Roman" pitchFamily="18" charset="0"/>
              <a:cs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3200" dirty="0" smtClean="0">
                <a:latin typeface="Times New Roman" pitchFamily="18" charset="0"/>
                <a:cs typeface="Calibri" pitchFamily="34" charset="0"/>
              </a:rPr>
              <a:t>- Программа внеурочной деятельности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57200" y="47625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100" b="1" cap="none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Организационный раздел</a:t>
            </a:r>
          </a:p>
        </p:txBody>
      </p:sp>
      <p:sp>
        <p:nvSpPr>
          <p:cNvPr id="7373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23528" y="1556792"/>
            <a:ext cx="7488832" cy="4525962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Учебный план;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-Система специальных условий реализации АООП образования обучающихся </a:t>
            </a:r>
            <a:r>
              <a:rPr lang="ru-RU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легкой </a:t>
            </a:r>
            <a:r>
              <a:rPr lang="ru-RU" sz="2800" u="sng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умственой</a:t>
            </a:r>
            <a:r>
              <a:rPr lang="ru-RU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отсталостью </a:t>
            </a:r>
          </a:p>
          <a:p>
            <a:pPr>
              <a:lnSpc>
                <a:spcPct val="90000"/>
              </a:lnSpc>
            </a:pP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227640" cy="47244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dirty="0" smtClean="0"/>
              <a:t>Вариант 1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Цель реализации АООП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Основные задачи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Общую характеристику АООП (прописываем категорию граждан, сроки реализации, цель каждого этапа)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Психолого-педагогическая </a:t>
            </a:r>
            <a:r>
              <a:rPr lang="ru-RU" dirty="0" err="1" smtClean="0"/>
              <a:t>хар</a:t>
            </a:r>
            <a:r>
              <a:rPr lang="ru-RU" dirty="0" smtClean="0"/>
              <a:t>-ка обучающихся данной категории.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7" name="TextBox 12"/>
          <p:cNvSpPr txBox="1">
            <a:spLocks noChangeArrowheads="1"/>
          </p:cNvSpPr>
          <p:nvPr/>
        </p:nvSpPr>
        <p:spPr bwMode="auto">
          <a:xfrm>
            <a:off x="2275871" y="2780928"/>
            <a:ext cx="47863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образовательные потребности обучающихся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515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  «Проектирование адаптированной основной общеобразовательной программы обучающихся с умственной отсталостью (интеллектуальными нарушениями), вариант 1»  </vt:lpstr>
      <vt:lpstr>Нормативно-правовая база введения ФГОС. </vt:lpstr>
      <vt:lpstr>АООП включает обязательную часть и часть, формируемую участниками образовательного процесса</vt:lpstr>
      <vt:lpstr>Презентация PowerPoint</vt:lpstr>
      <vt:lpstr>Структура АООП. Целевой раздел.</vt:lpstr>
      <vt:lpstr>Содержательный раздел</vt:lpstr>
      <vt:lpstr>Организационный раздел</vt:lpstr>
      <vt:lpstr>Пояснительная записка</vt:lpstr>
      <vt:lpstr>Пояснительная записка</vt:lpstr>
      <vt:lpstr>Особые образовательные потребности обучающихся </vt:lpstr>
      <vt:lpstr>Планируемые результаты освоения обучающимися АООП</vt:lpstr>
      <vt:lpstr>Система оценки достижения обучающимися планируемых результатов освоения</vt:lpstr>
      <vt:lpstr>Учебный план включает обязательные предметные области и коррекционно-развивающую область</vt:lpstr>
      <vt:lpstr>Коррекционно-развивающая область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«АООП общего образования обучающихся с умственной отсталостью как основной инструмент реализации ФГОС»</dc:title>
  <dc:creator>User</dc:creator>
  <cp:lastModifiedBy>UVR</cp:lastModifiedBy>
  <cp:revision>20</cp:revision>
  <dcterms:created xsi:type="dcterms:W3CDTF">2017-03-06T05:46:20Z</dcterms:created>
  <dcterms:modified xsi:type="dcterms:W3CDTF">2020-03-05T01:27:15Z</dcterms:modified>
</cp:coreProperties>
</file>